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7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A36C115-2EB1-4BAD-B0E0-1D53C2B8FC7B}" v="2" dt="2020-04-01T10:04:05.49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ddels stil 2 – uthev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66" autoAdjust="0"/>
    <p:restoredTop sz="94660"/>
  </p:normalViewPr>
  <p:slideViewPr>
    <p:cSldViewPr snapToGrid="0">
      <p:cViewPr varScale="1">
        <p:scale>
          <a:sx n="82" d="100"/>
          <a:sy n="82" d="100"/>
        </p:scale>
        <p:origin x="1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tri Arnesen" userId="089e9ec05faa037b" providerId="LiveId" clId="{EA36C115-2EB1-4BAD-B0E0-1D53C2B8FC7B}"/>
    <pc:docChg chg="undo redo custSel modSld">
      <pc:chgData name="Astri Arnesen" userId="089e9ec05faa037b" providerId="LiveId" clId="{EA36C115-2EB1-4BAD-B0E0-1D53C2B8FC7B}" dt="2020-04-01T10:04:26.775" v="13" actId="14100"/>
      <pc:docMkLst>
        <pc:docMk/>
      </pc:docMkLst>
      <pc:sldChg chg="modSp mod">
        <pc:chgData name="Astri Arnesen" userId="089e9ec05faa037b" providerId="LiveId" clId="{EA36C115-2EB1-4BAD-B0E0-1D53C2B8FC7B}" dt="2020-04-01T10:04:03.644" v="11" actId="27636"/>
        <pc:sldMkLst>
          <pc:docMk/>
          <pc:sldMk cId="2066040979" sldId="256"/>
        </pc:sldMkLst>
        <pc:spChg chg="mod">
          <ac:chgData name="Astri Arnesen" userId="089e9ec05faa037b" providerId="LiveId" clId="{EA36C115-2EB1-4BAD-B0E0-1D53C2B8FC7B}" dt="2020-04-01T10:04:03.644" v="11" actId="27636"/>
          <ac:spMkLst>
            <pc:docMk/>
            <pc:sldMk cId="2066040979" sldId="256"/>
            <ac:spMk id="2" creationId="{82D9BF45-73CE-4891-ACF9-40E974F9EC30}"/>
          </ac:spMkLst>
        </pc:spChg>
      </pc:sldChg>
      <pc:sldChg chg="addSp delSp modSp mod">
        <pc:chgData name="Astri Arnesen" userId="089e9ec05faa037b" providerId="LiveId" clId="{EA36C115-2EB1-4BAD-B0E0-1D53C2B8FC7B}" dt="2020-04-01T10:04:26.775" v="13" actId="14100"/>
        <pc:sldMkLst>
          <pc:docMk/>
          <pc:sldMk cId="4072714475" sldId="260"/>
        </pc:sldMkLst>
        <pc:spChg chg="del mod">
          <ac:chgData name="Astri Arnesen" userId="089e9ec05faa037b" providerId="LiveId" clId="{EA36C115-2EB1-4BAD-B0E0-1D53C2B8FC7B}" dt="2020-04-01T10:03:36.927" v="7" actId="478"/>
          <ac:spMkLst>
            <pc:docMk/>
            <pc:sldMk cId="4072714475" sldId="260"/>
            <ac:spMk id="2" creationId="{151E4FC2-502A-4FCB-94C8-FE56FB6F275D}"/>
          </ac:spMkLst>
        </pc:spChg>
        <pc:spChg chg="add mod">
          <ac:chgData name="Astri Arnesen" userId="089e9ec05faa037b" providerId="LiveId" clId="{EA36C115-2EB1-4BAD-B0E0-1D53C2B8FC7B}" dt="2020-04-01T10:03:36.927" v="7" actId="478"/>
          <ac:spMkLst>
            <pc:docMk/>
            <pc:sldMk cId="4072714475" sldId="260"/>
            <ac:spMk id="4" creationId="{2207AEFD-FB3C-4BCA-8237-C1A1A8DFE962}"/>
          </ac:spMkLst>
        </pc:spChg>
        <pc:spChg chg="add mod">
          <ac:chgData name="Astri Arnesen" userId="089e9ec05faa037b" providerId="LiveId" clId="{EA36C115-2EB1-4BAD-B0E0-1D53C2B8FC7B}" dt="2020-04-01T10:04:05.494" v="12"/>
          <ac:spMkLst>
            <pc:docMk/>
            <pc:sldMk cId="4072714475" sldId="260"/>
            <ac:spMk id="5" creationId="{F069AD91-E3DD-435B-BB55-64830C2DEF4D}"/>
          </ac:spMkLst>
        </pc:spChg>
        <pc:picChg chg="mod">
          <ac:chgData name="Astri Arnesen" userId="089e9ec05faa037b" providerId="LiveId" clId="{EA36C115-2EB1-4BAD-B0E0-1D53C2B8FC7B}" dt="2020-04-01T10:04:26.775" v="13" actId="14100"/>
          <ac:picMkLst>
            <pc:docMk/>
            <pc:sldMk cId="4072714475" sldId="260"/>
            <ac:picMk id="6" creationId="{D0A903A6-D1CA-7240-B2C9-19EE29951F34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D0CC5E1E-5D1E-43A8-9C46-EBAA86B2F8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2EA886D2-5395-405D-9F8F-45747C50B7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730EDE14-88C7-488B-90AE-741EBA2327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18A28A57-F264-4942-BD88-1B3E282F3A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68F473F8-0558-4EE9-AD38-7276A15C2C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74017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ABF0F480-865D-4608-AC58-A54301BF3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1B39FCFC-595A-4584-B309-A293681F92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114E0EDF-8C39-4702-BAF5-CD4909CFF5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DEC70C21-F56F-4C88-8D95-9BB4612E2C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28E7699F-C79B-4C1B-8917-D82F650ED1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334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xmlns="" id="{3705B728-E35A-4348-B169-54E457AF66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xmlns="" id="{AE169482-3801-4930-BAB2-A5D363737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F60DB152-346C-4C88-A881-FD6530A20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939C38AD-02D0-4C0A-A9A5-F874457B6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2D765F60-638B-479B-AD26-A944F0E247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13498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C0F445DF-8F14-47D7-991C-8BA87B0E9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1CE594F9-167E-47C4-B8F9-7858ECB3C1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04B5922-2A7A-4EBD-9B47-81B292B6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493B3E2E-95D5-4120-908B-8FE54DA22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F691E239-805B-4022-B6F4-78F98A5CB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76372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C85A86D-7104-4582-BF7E-A0781527D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E7CF3C2C-ED7B-4696-854E-E79359A0B5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2254402D-A4EA-49AB-94A3-3A594487C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36ACE6AA-1668-40DD-9A0E-6645D3838E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4CCB5C65-4484-441B-BFE1-42DFEE77E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73446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EFC2229C-CCE2-4047-9766-BA0D21EFC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6A71D485-A04A-40BE-9F09-FEAAC89F32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18418DFB-B7B5-4DCD-854F-42FF81676A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964313B4-0203-45C1-A635-DBBED7CF6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6CC87F61-D768-4480-8E55-193D2556B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E4FB081E-438F-414C-AE02-5D561351B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60769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00367D2-C53D-4DC6-BC5C-2BB3DCB3F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E2367968-14CA-4870-990C-B10F12F0E0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xmlns="" id="{1A08E4E2-F1C2-4F58-A030-A37E483137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xmlns="" id="{01B27875-7E0D-4B5F-8FA1-DB8C2B3391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xmlns="" id="{C1EA8CA8-E46D-450D-94C2-892A65277A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xmlns="" id="{D372C8B7-A06E-4DDF-B7CE-8CC74D9B03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xmlns="" id="{4A59A8E5-9D68-4FF9-A82B-8857F5611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xmlns="" id="{0C53BDA4-E55F-48FA-80F7-1319A6D04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30757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04518BA0-C2EE-4B92-82EA-D2881C1B8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xmlns="" id="{B8BF406D-DEB2-4452-8D74-8C9F8AD6A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xmlns="" id="{BFEFA4EC-6E34-41E7-8F57-52079C7B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xmlns="" id="{8449ABBB-2F6C-453A-92DE-F7DAD1ED9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3958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xmlns="" id="{6D61B3CF-63F5-4DA5-A24C-36ABDF3A3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xmlns="" id="{43BC6F8E-E19E-4C9D-86E0-9989B3789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xmlns="" id="{9C30EC55-56B6-4C0A-9586-0D18BE1D30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35585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2F184831-59BD-439D-9E0C-1294FFBD4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4708BF50-0176-4CCA-973A-C0A63DC40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F8B7B717-205D-43FE-9E86-1C683F714D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854F660C-CC51-4ADC-95A4-5CCBA87BD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E327C7A1-B9F6-4301-AD85-6601D7C58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E4B20BD4-B81A-4C70-90FA-E90B3E6B7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8584504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5B8D4782-AB96-42FD-9B33-951C2C72CE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xmlns="" id="{52D76B02-3383-4FA4-AB95-CCB2860C9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xmlns="" id="{43675BDF-E52A-4E16-81E6-519A35EC6E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xmlns="" id="{240DE44E-D7A9-47BD-A7AF-180CC55D7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xmlns="" id="{D563785D-4752-443A-80AC-B559BAB8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xmlns="" id="{88FAA35D-1D27-4692-B3D3-781CD1D35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23712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xmlns="" id="{650415FD-C18F-432A-884E-A5BAFE254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xmlns="" id="{DBE252C3-6534-4B46-B0BA-71C17D72C0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xmlns="" id="{E3785934-3276-411A-8DAC-0F5D393F81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BF9EE-6915-4A5D-A4AA-235A302285C8}" type="datetimeFigureOut">
              <a:rPr lang="nb-NO" smtClean="0"/>
              <a:t>01.04.2020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xmlns="" id="{B7A22633-D77C-4B7C-A8A8-E6434A1A2B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xmlns="" id="{A2B13102-A415-4DC4-8206-973CE90930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5E16D-FA54-40F0-BFC1-A0A80743E61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12724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zoom.us/j/28455521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zoom.us/j/284555212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e 6" descr="Et bilde som inneholder tegning, rom&#10;&#10;Automatisk generert beskrivelse">
            <a:extLst>
              <a:ext uri="{FF2B5EF4-FFF2-40B4-BE49-F238E27FC236}">
                <a16:creationId xmlns:a16="http://schemas.microsoft.com/office/drawing/2014/main" xmlns="" id="{8163A4B0-E51E-4285-905D-BC723ADCF60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31" y="623275"/>
            <a:ext cx="2498035" cy="2498035"/>
          </a:xfrm>
          <a:prstGeom prst="rect">
            <a:avLst/>
          </a:prstGeom>
        </p:spPr>
      </p:pic>
      <p:pic>
        <p:nvPicPr>
          <p:cNvPr id="9" name="Bilde 8">
            <a:extLst>
              <a:ext uri="{FF2B5EF4-FFF2-40B4-BE49-F238E27FC236}">
                <a16:creationId xmlns:a16="http://schemas.microsoft.com/office/drawing/2014/main" xmlns="" id="{D7C7071B-5EB1-4F05-BEE8-1C41ED07C1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110" y="3590779"/>
            <a:ext cx="3726288" cy="2538195"/>
          </a:xfrm>
          <a:prstGeom prst="rect">
            <a:avLst/>
          </a:prstGeom>
        </p:spPr>
      </p:pic>
      <p:sp>
        <p:nvSpPr>
          <p:cNvPr id="27" name="Right Triangle 26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64989" y="623275"/>
            <a:ext cx="6581837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82D9BF45-73CE-4891-ACF9-40E974F9EC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50209" y="1056640"/>
            <a:ext cx="5799947" cy="3494398"/>
          </a:xfrm>
        </p:spPr>
        <p:txBody>
          <a:bodyPr anchor="b">
            <a:normAutofit/>
          </a:bodyPr>
          <a:lstStyle/>
          <a:p>
            <a:pPr algn="l"/>
            <a:r>
              <a:rPr lang="pl-PL" sz="5000" b="1" dirty="0" smtClean="0"/>
              <a:t>Choroba Huntingtona i pandemia </a:t>
            </a:r>
            <a:r>
              <a:rPr lang="nb-NO" sz="5000" b="1" dirty="0" smtClean="0"/>
              <a:t>Covid-19 – </a:t>
            </a:r>
            <a:r>
              <a:rPr lang="nb-NO" sz="5000" b="1" dirty="0"/>
              <a:t/>
            </a:r>
            <a:br>
              <a:rPr lang="nb-NO" sz="5000" b="1" dirty="0"/>
            </a:br>
            <a:r>
              <a:rPr lang="pl-PL" sz="5000" b="1" dirty="0" smtClean="0"/>
              <a:t>trudna kombinacja </a:t>
            </a:r>
            <a:endParaRPr lang="nb-NO" sz="5000" b="1" dirty="0"/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xmlns="" id="{976A4B22-5D1B-41E5-9B62-7DAE77DC12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50210" y="4634204"/>
            <a:ext cx="4041454" cy="1261267"/>
          </a:xfrm>
        </p:spPr>
        <p:txBody>
          <a:bodyPr anchor="t">
            <a:normAutofit/>
          </a:bodyPr>
          <a:lstStyle/>
          <a:p>
            <a:pPr algn="l"/>
            <a:r>
              <a:rPr lang="nb-NO" dirty="0" smtClean="0"/>
              <a:t>Webinar</a:t>
            </a:r>
            <a:r>
              <a:rPr lang="pl-PL" dirty="0" err="1" smtClean="0"/>
              <a:t>ium</a:t>
            </a:r>
            <a:r>
              <a:rPr lang="pl-PL" dirty="0" smtClean="0"/>
              <a:t> 6 kwiecień</a:t>
            </a:r>
            <a:r>
              <a:rPr lang="nb-NO" dirty="0" smtClean="0"/>
              <a:t>   </a:t>
            </a:r>
            <a:endParaRPr lang="nb-NO" dirty="0"/>
          </a:p>
          <a:p>
            <a:pPr algn="l"/>
            <a:r>
              <a:rPr lang="pl-PL" dirty="0" smtClean="0"/>
              <a:t>Godz. 16 - 17.30</a:t>
            </a: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435649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xmlns="" id="{B9D7E975-9161-4F2D-AC53-69E1912F6B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Triangle 20">
            <a:extLst>
              <a:ext uri="{FF2B5EF4-FFF2-40B4-BE49-F238E27FC236}">
                <a16:creationId xmlns:a16="http://schemas.microsoft.com/office/drawing/2014/main" xmlns="" id="{827DC2C4-B485-428A-BF4A-472D2967F4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463E6235-1649-4B47-9862-4026FC473B6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05201" y="623275"/>
            <a:ext cx="5141626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68CFAECF-89C0-4F53-9D37-793AB682B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89833" y="1056640"/>
            <a:ext cx="4278843" cy="311677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l-PL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Choroba </a:t>
            </a:r>
            <a:r>
              <a:rPr lang="en-US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Huntington</a:t>
            </a:r>
            <a:r>
              <a:rPr lang="pl-PL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 panel e</a:t>
            </a:r>
            <a:r>
              <a:rPr lang="en-US" sz="3200" kern="1200" dirty="0" err="1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xpert</a:t>
            </a:r>
            <a:r>
              <a:rPr lang="pl-PL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ów europejskich </a:t>
            </a:r>
            <a:br>
              <a:rPr lang="pl-PL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l-PL" sz="320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z Polski dr Wioletta Krysa </a:t>
            </a:r>
            <a:endParaRPr lang="en-US" sz="32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5" name="Plassholder for innhold 4">
            <a:extLst>
              <a:ext uri="{FF2B5EF4-FFF2-40B4-BE49-F238E27FC236}">
                <a16:creationId xmlns:a16="http://schemas.microsoft.com/office/drawing/2014/main" xmlns="" id="{6CFE34E7-994F-4BC6-ACBB-D46EF834234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8447150"/>
              </p:ext>
            </p:extLst>
          </p:nvPr>
        </p:nvGraphicFramePr>
        <p:xfrm>
          <a:off x="859575" y="623275"/>
          <a:ext cx="4998524" cy="5607885"/>
        </p:xfrm>
        <a:graphic>
          <a:graphicData uri="http://schemas.openxmlformats.org/drawingml/2006/table">
            <a:tbl>
              <a:tblPr firstRow="1" firstCol="1" bandRow="1">
                <a:noFill/>
                <a:tableStyleId>{5C22544A-7EE6-4342-B048-85BDC9FD1C3A}</a:tableStyleId>
              </a:tblPr>
              <a:tblGrid>
                <a:gridCol w="4998524">
                  <a:extLst>
                    <a:ext uri="{9D8B030D-6E8A-4147-A177-3AD203B41FA5}">
                      <a16:colId xmlns:a16="http://schemas.microsoft.com/office/drawing/2014/main" xmlns="" val="1479210359"/>
                    </a:ext>
                  </a:extLst>
                </a:gridCol>
              </a:tblGrid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solidFill>
                            <a:srgbClr val="FFFFFF"/>
                          </a:solidFill>
                          <a:effectLst/>
                        </a:rPr>
                        <a:t>Professor Bernhard </a:t>
                      </a:r>
                      <a:r>
                        <a:rPr lang="nb-NO" sz="1100" b="1" err="1">
                          <a:solidFill>
                            <a:srgbClr val="FFFFFF"/>
                          </a:solidFill>
                          <a:effectLst/>
                        </a:rPr>
                        <a:t>Landwehrmeyer</a:t>
                      </a:r>
                      <a:r>
                        <a:rPr lang="nb-NO" sz="1100" b="1">
                          <a:solidFill>
                            <a:srgbClr val="FFFFFF"/>
                          </a:solidFill>
                          <a:effectLst/>
                        </a:rPr>
                        <a:t>, Germany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solidFill>
                        <a:srgbClr val="FFFFFF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69502079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Professor Anne-Catherine </a:t>
                      </a:r>
                      <a:r>
                        <a:rPr lang="en-GB" sz="1100" b="1" err="1">
                          <a:solidFill>
                            <a:srgbClr val="FFFFFF"/>
                          </a:solidFill>
                          <a:effectLst/>
                        </a:rPr>
                        <a:t>Bahoud</a:t>
                      </a: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-Levi, France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19434321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Neuropsychiatrist Alzbeta Muehlbaeck, Germany/Slovakia 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47260484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Dr Yuri Seliverstov, Russia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8201017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Psychologist Natalia Grigorova, Bulgaria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72343787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Neuropsychologist Filipa Julio, Portugal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97057726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Professor Maria Judit Molnar, Hungary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36361527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Dr Jose Lopez </a:t>
                      </a:r>
                      <a:r>
                        <a:rPr lang="en-GB" sz="1100" b="1" err="1">
                          <a:solidFill>
                            <a:srgbClr val="FFFFFF"/>
                          </a:solidFill>
                          <a:effectLst/>
                        </a:rPr>
                        <a:t>Sendon</a:t>
                      </a: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, Spain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1165090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Professor Hugh Rickards, UK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3808851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Dr Lasse </a:t>
                      </a:r>
                      <a:r>
                        <a:rPr lang="en-GB" sz="1100" b="1" err="1">
                          <a:solidFill>
                            <a:srgbClr val="FFFFFF"/>
                          </a:solidFill>
                          <a:effectLst/>
                        </a:rPr>
                        <a:t>Philstrøm</a:t>
                      </a:r>
                      <a:r>
                        <a:rPr lang="en-GB" sz="1100" b="1">
                          <a:solidFill>
                            <a:srgbClr val="FFFFFF"/>
                          </a:solidFill>
                          <a:effectLst/>
                        </a:rPr>
                        <a:t>, Norway </a:t>
                      </a:r>
                      <a:endParaRPr lang="nb-NO" sz="1100" b="1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6998357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Neuropsychologist Ramona Moldova, Romania </a:t>
                      </a:r>
                      <a:endParaRPr lang="nb-NO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3165202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Patient representative EHA Astri Arnesen, Norway </a:t>
                      </a:r>
                      <a:endParaRPr lang="nb-NO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55805017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Geneticist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effectLst/>
                        </a:rPr>
                        <a:t>Wioletta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effectLst/>
                        </a:rPr>
                        <a:t>Krysa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, Poland </a:t>
                      </a:r>
                      <a:endParaRPr lang="nb-NO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8370742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Dr Ferdinando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effectLst/>
                        </a:rPr>
                        <a:t>Squitieri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, Italy  </a:t>
                      </a:r>
                      <a:endParaRPr lang="nb-NO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38100" cap="flat" cmpd="sng" algn="ctr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70479992"/>
                  </a:ext>
                </a:extLst>
              </a:tr>
              <a:tr h="373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Psychiatrist Dirk </a:t>
                      </a:r>
                      <a:r>
                        <a:rPr lang="en-GB" sz="1100" b="1" dirty="0" err="1">
                          <a:solidFill>
                            <a:srgbClr val="FFFFFF"/>
                          </a:solidFill>
                          <a:effectLst/>
                        </a:rPr>
                        <a:t>Liessens</a:t>
                      </a:r>
                      <a:r>
                        <a:rPr lang="en-GB" sz="1100" b="1" dirty="0">
                          <a:solidFill>
                            <a:srgbClr val="FFFFFF"/>
                          </a:solidFill>
                          <a:effectLst/>
                        </a:rPr>
                        <a:t>, Belgium  </a:t>
                      </a:r>
                      <a:endParaRPr lang="nb-NO" sz="1100" b="1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994" marR="91797" marT="91797" marB="91797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636B68">
                        <a:alpha val="69804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95798387"/>
                  </a:ext>
                </a:extLst>
              </a:tr>
            </a:tbl>
          </a:graphicData>
        </a:graphic>
      </p:graphicFrame>
      <p:pic>
        <p:nvPicPr>
          <p:cNvPr id="7" name="Bilde 6">
            <a:extLst>
              <a:ext uri="{FF2B5EF4-FFF2-40B4-BE49-F238E27FC236}">
                <a16:creationId xmlns:a16="http://schemas.microsoft.com/office/drawing/2014/main" xmlns="" id="{4D53FA29-CC4A-4036-B91A-5B9874FE50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2635" y="690445"/>
            <a:ext cx="2657439" cy="1810139"/>
          </a:xfrm>
          <a:prstGeom prst="rect">
            <a:avLst/>
          </a:prstGeom>
        </p:spPr>
      </p:pic>
      <p:pic>
        <p:nvPicPr>
          <p:cNvPr id="9" name="Bilde 8" descr="Et bilde som inneholder tegning, rom&#10;&#10;Automatisk generert beskrivelse">
            <a:extLst>
              <a:ext uri="{FF2B5EF4-FFF2-40B4-BE49-F238E27FC236}">
                <a16:creationId xmlns:a16="http://schemas.microsoft.com/office/drawing/2014/main" xmlns="" id="{C3D662C6-C0C8-4BDA-8909-8256396F21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16" y="732975"/>
            <a:ext cx="1810139" cy="18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6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081EA652-8C6A-4E69-BEB9-1708094745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A4026A73-1F7F-49F2-B319-8CA3B3D5326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321732" y="321733"/>
            <a:ext cx="11546828" cy="6214534"/>
          </a:xfrm>
          <a:custGeom>
            <a:avLst/>
            <a:gdLst>
              <a:gd name="connsiteX0" fmla="*/ 0 w 11546828"/>
              <a:gd name="connsiteY0" fmla="*/ 0 h 6214534"/>
              <a:gd name="connsiteX1" fmla="*/ 7965430 w 11546828"/>
              <a:gd name="connsiteY1" fmla="*/ 0 h 6214534"/>
              <a:gd name="connsiteX2" fmla="*/ 7965430 w 11546828"/>
              <a:gd name="connsiteY2" fmla="*/ 1786 h 6214534"/>
              <a:gd name="connsiteX3" fmla="*/ 11546828 w 11546828"/>
              <a:gd name="connsiteY3" fmla="*/ 1786 h 6214534"/>
              <a:gd name="connsiteX4" fmla="*/ 11546828 w 11546828"/>
              <a:gd name="connsiteY4" fmla="*/ 2866740 h 6214534"/>
              <a:gd name="connsiteX5" fmla="*/ 11225095 w 11546828"/>
              <a:gd name="connsiteY5" fmla="*/ 3179536 h 6214534"/>
              <a:gd name="connsiteX6" fmla="*/ 11225095 w 11546828"/>
              <a:gd name="connsiteY6" fmla="*/ 301542 h 6214534"/>
              <a:gd name="connsiteX7" fmla="*/ 320042 w 11546828"/>
              <a:gd name="connsiteY7" fmla="*/ 301542 h 6214534"/>
              <a:gd name="connsiteX8" fmla="*/ 320042 w 11546828"/>
              <a:gd name="connsiteY8" fmla="*/ 5909424 h 6214534"/>
              <a:gd name="connsiteX9" fmla="*/ 8417210 w 11546828"/>
              <a:gd name="connsiteY9" fmla="*/ 5909424 h 6214534"/>
              <a:gd name="connsiteX10" fmla="*/ 8103383 w 11546828"/>
              <a:gd name="connsiteY10" fmla="*/ 6214534 h 6214534"/>
              <a:gd name="connsiteX11" fmla="*/ 7222929 w 11546828"/>
              <a:gd name="connsiteY11" fmla="*/ 6214534 h 6214534"/>
              <a:gd name="connsiteX12" fmla="*/ 7222929 w 11546828"/>
              <a:gd name="connsiteY12" fmla="*/ 6212748 h 6214534"/>
              <a:gd name="connsiteX13" fmla="*/ 0 w 11546828"/>
              <a:gd name="connsiteY13" fmla="*/ 6212748 h 621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1546828" h="6214534">
                <a:moveTo>
                  <a:pt x="0" y="0"/>
                </a:moveTo>
                <a:lnTo>
                  <a:pt x="7965430" y="0"/>
                </a:lnTo>
                <a:lnTo>
                  <a:pt x="7965430" y="1786"/>
                </a:lnTo>
                <a:lnTo>
                  <a:pt x="11546828" y="1786"/>
                </a:lnTo>
                <a:lnTo>
                  <a:pt x="11546828" y="2866740"/>
                </a:lnTo>
                <a:lnTo>
                  <a:pt x="11225095" y="3179536"/>
                </a:lnTo>
                <a:lnTo>
                  <a:pt x="11225095" y="301542"/>
                </a:lnTo>
                <a:lnTo>
                  <a:pt x="320042" y="301542"/>
                </a:lnTo>
                <a:lnTo>
                  <a:pt x="320042" y="5909424"/>
                </a:lnTo>
                <a:lnTo>
                  <a:pt x="8417210" y="5909424"/>
                </a:lnTo>
                <a:lnTo>
                  <a:pt x="8103383" y="6214534"/>
                </a:lnTo>
                <a:lnTo>
                  <a:pt x="7222929" y="6214534"/>
                </a:lnTo>
                <a:lnTo>
                  <a:pt x="7222929" y="6212748"/>
                </a:lnTo>
                <a:lnTo>
                  <a:pt x="0" y="6212748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xmlns="" id="{5298780A-33B9-4EA2-8F67-DE68AD6284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7F488E8B-4E1E-4402-8935-D4E6C02615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tel 1">
            <a:extLst>
              <a:ext uri="{FF2B5EF4-FFF2-40B4-BE49-F238E27FC236}">
                <a16:creationId xmlns:a16="http://schemas.microsoft.com/office/drawing/2014/main" xmlns="" id="{151E4FC2-502A-4FCB-94C8-FE56FB6F27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6899" y="1188637"/>
            <a:ext cx="3647375" cy="4480726"/>
          </a:xfrm>
        </p:spPr>
        <p:txBody>
          <a:bodyPr>
            <a:normAutofit/>
          </a:bodyPr>
          <a:lstStyle/>
          <a:p>
            <a:pPr algn="r"/>
            <a:r>
              <a:rPr lang="nb-NO" altLang="nb-NO" sz="4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Link to </a:t>
            </a:r>
            <a:r>
              <a:rPr lang="nb-NO" altLang="nb-NO" sz="4000" dirty="0" err="1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sign</a:t>
            </a:r>
            <a:r>
              <a:rPr lang="nb-NO" altLang="nb-NO" sz="4000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up: </a:t>
            </a:r>
            <a:r>
              <a:rPr lang="nb-NO" altLang="nb-NO" sz="4000" b="1" dirty="0"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2"/>
              </a:rPr>
              <a:t>https://zoom.us/j/284555212</a:t>
            </a:r>
            <a:endParaRPr lang="nb-NO" sz="4000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3AAC9B5-8015-485C-ACF9-A750390E9A5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4654296" y="1852863"/>
            <a:ext cx="0" cy="3236495"/>
          </a:xfrm>
          <a:prstGeom prst="line">
            <a:avLst/>
          </a:prstGeom>
          <a:ln w="19050" cap="sq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5C42CD84-05D8-4D44-80E9-2810B2DEA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018244" y="1338729"/>
            <a:ext cx="3916267" cy="418054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mar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100" dirty="0"/>
              <a:t>Obecna sytuacja epidemiologiczna związana z Covid-19 jest przyczyną dużego stresu i poczucia izolacji pacjentów z HD i ich rodzin. </a:t>
            </a: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100" dirty="0" smtClean="0"/>
              <a:t>Wszystkie </a:t>
            </a:r>
            <a:r>
              <a:rPr lang="pl-PL" sz="1100" dirty="0"/>
              <a:t>ograniczenia pociągają za sobą duże zmiany w codziennym życiu, a </a:t>
            </a:r>
            <a:r>
              <a:rPr lang="pl-PL" sz="1100" dirty="0" smtClean="0"/>
              <a:t>ważne dla pacjentów rutynowe czynności  </a:t>
            </a:r>
            <a:r>
              <a:rPr lang="pl-PL" sz="1100" dirty="0"/>
              <a:t>są trudne do utrzymania. Słyszymy, że rodziny </a:t>
            </a:r>
            <a:r>
              <a:rPr lang="pl-PL" sz="1100" dirty="0" smtClean="0"/>
              <a:t>walczą z tym, </a:t>
            </a:r>
            <a:r>
              <a:rPr lang="pl-PL" sz="1100" dirty="0"/>
              <a:t>czują się przestraszone i odizolowane</a:t>
            </a:r>
            <a:endParaRPr kumimoji="0" lang="nb-NO" altLang="nb-NO" sz="1100" b="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100" dirty="0"/>
              <a:t>Aby wesprzeć pacjentów z HD i ich rodziny w tej trudnej sytuacji epidemiologicznej ERN-RND i EHA organizują </a:t>
            </a:r>
            <a:r>
              <a:rPr lang="pl-PL" sz="1100" dirty="0" err="1"/>
              <a:t>webinar</a:t>
            </a:r>
            <a:r>
              <a:rPr lang="pl-PL" sz="1100" dirty="0"/>
              <a:t> na platformie Zoom. Wezmą w nim udział eksperci pochodzący z różnych krajów europejskich, którzy są dobrze znani w środowisku HD oraz są aktywnymi członkami </a:t>
            </a:r>
            <a:r>
              <a:rPr lang="pl-PL" sz="1100" dirty="0" smtClean="0"/>
              <a:t>EHDN.</a:t>
            </a:r>
            <a:endParaRPr kumimoji="0" lang="nb-NO" altLang="nb-NO" sz="1100" b="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lvl="0" indent="0" eaLnBrk="0" fontAlgn="base" hangingPunct="0">
              <a:spcBef>
                <a:spcPct val="0"/>
              </a:spcBef>
              <a:spcAft>
                <a:spcPts val="600"/>
              </a:spcAft>
              <a:buNone/>
            </a:pPr>
            <a:r>
              <a:rPr lang="pl-PL" sz="1100" dirty="0"/>
              <a:t>Podczas webinarium będzie można uzyskać informacje dla pacjentów z HD </a:t>
            </a:r>
            <a:r>
              <a:rPr lang="pl-PL" sz="1100" dirty="0" smtClean="0"/>
              <a:t>o </a:t>
            </a:r>
            <a:r>
              <a:rPr lang="pl-PL" sz="1100" dirty="0"/>
              <a:t>specyficznych zagrożeniach </a:t>
            </a:r>
            <a:r>
              <a:rPr lang="pl-PL" sz="1100" dirty="0" smtClean="0"/>
              <a:t>związanych </a:t>
            </a:r>
            <a:r>
              <a:rPr lang="pl-PL" sz="1100" dirty="0"/>
              <a:t>z epidemią oraz na temat konsekwencji trwających badań HD i porady dotyczące  radzenia sobie w tej wyjątkowej sytuacji. Eksperci odpowiedzą na każde Twoje pytanie w Twoim </a:t>
            </a:r>
            <a:r>
              <a:rPr lang="pl-PL" sz="1100" dirty="0" smtClean="0"/>
              <a:t>języku.</a:t>
            </a:r>
            <a:r>
              <a:rPr kumimoji="0" lang="nb-NO" altLang="nb-NO" sz="11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kumimoji="0" lang="nb-NO" altLang="nb-NO" sz="11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nb-NO" altLang="nb-NO" sz="1100" b="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11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2"/>
              </a:rPr>
              <a:t/>
            </a:r>
            <a:br>
              <a:rPr kumimoji="0" lang="nb-NO" altLang="nb-NO" sz="11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2"/>
              </a:rPr>
            </a:br>
            <a:r>
              <a:rPr kumimoji="0" lang="nb-NO" altLang="nb-NO" sz="11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2"/>
              </a:rPr>
              <a:t/>
            </a:r>
            <a:br>
              <a:rPr kumimoji="0" lang="nb-NO" altLang="nb-NO" sz="11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2"/>
              </a:rPr>
            </a:br>
            <a:endParaRPr kumimoji="0" lang="nb-NO" altLang="nb-NO" sz="11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528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xmlns="" id="{B2CC6E82-563B-45CF-BD32-11780BFB5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Agenda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xmlns="" id="{7A849EA8-651D-4D40-98A1-36D69FCC26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sz="2000" dirty="0"/>
              <a:t>Powitanie i krótkie </a:t>
            </a:r>
            <a:r>
              <a:rPr lang="pl-PL" sz="2000" dirty="0" smtClean="0"/>
              <a:t>wprowadzenie </a:t>
            </a:r>
            <a:r>
              <a:rPr lang="nb-NO" sz="2000" dirty="0" smtClean="0"/>
              <a:t>– </a:t>
            </a:r>
            <a:r>
              <a:rPr lang="nb-NO" sz="2000" dirty="0"/>
              <a:t>Astri Arnesen  5 </a:t>
            </a:r>
            <a:r>
              <a:rPr lang="nb-NO" sz="2000" dirty="0" smtClean="0"/>
              <a:t>min</a:t>
            </a:r>
            <a:endParaRPr lang="pl-PL" sz="2000" dirty="0" smtClean="0"/>
          </a:p>
          <a:p>
            <a:r>
              <a:rPr lang="pl-PL" sz="2000" dirty="0"/>
              <a:t>Prezentacja formy webinarium </a:t>
            </a:r>
            <a:r>
              <a:rPr lang="nb-NO" sz="2000" dirty="0"/>
              <a:t>– Sanja Hermans 5 min </a:t>
            </a:r>
          </a:p>
          <a:p>
            <a:r>
              <a:rPr lang="pl-PL" sz="2000" dirty="0"/>
              <a:t> Prezentacja </a:t>
            </a:r>
            <a:r>
              <a:rPr lang="pl-PL" sz="2000" dirty="0" smtClean="0"/>
              <a:t>ekspertów - każdy </a:t>
            </a:r>
            <a:r>
              <a:rPr lang="pl-PL" sz="2000" dirty="0"/>
              <a:t>uczestnik </a:t>
            </a:r>
            <a:r>
              <a:rPr lang="pl-PL" sz="2000" dirty="0" smtClean="0"/>
              <a:t>przedstawi </a:t>
            </a:r>
            <a:r>
              <a:rPr lang="pl-PL" sz="2000" dirty="0"/>
              <a:t>się w </a:t>
            </a:r>
            <a:r>
              <a:rPr lang="pl-PL" sz="2000" dirty="0" err="1" smtClean="0"/>
              <a:t>j.angielskim</a:t>
            </a:r>
            <a:r>
              <a:rPr lang="pl-PL" sz="2000" dirty="0" smtClean="0"/>
              <a:t> i swoim ojczystym – 7 min</a:t>
            </a:r>
            <a:endParaRPr lang="pl-PL" sz="2000" dirty="0"/>
          </a:p>
          <a:p>
            <a:r>
              <a:rPr lang="pl-PL" sz="2000" dirty="0"/>
              <a:t> </a:t>
            </a:r>
            <a:r>
              <a:rPr lang="pl-PL" sz="2000" dirty="0" smtClean="0"/>
              <a:t>Jakie </a:t>
            </a:r>
            <a:r>
              <a:rPr lang="pl-PL" sz="2000" dirty="0"/>
              <a:t>są specyficzne dla </a:t>
            </a:r>
            <a:r>
              <a:rPr lang="pl-PL" sz="2000" dirty="0" smtClean="0"/>
              <a:t>pacjentów HD </a:t>
            </a:r>
            <a:r>
              <a:rPr lang="pl-PL" sz="2000" dirty="0"/>
              <a:t>zagrożenia związane z epidemią Covid-19?</a:t>
            </a:r>
          </a:p>
          <a:p>
            <a:pPr marL="0" indent="0">
              <a:buNone/>
            </a:pPr>
            <a:r>
              <a:rPr lang="pl-PL" sz="2000" dirty="0"/>
              <a:t> </a:t>
            </a:r>
            <a:r>
              <a:rPr lang="pl-PL" sz="2000" dirty="0" smtClean="0"/>
              <a:t>   </a:t>
            </a:r>
            <a:r>
              <a:rPr lang="nb-NO" sz="2000" dirty="0" smtClean="0"/>
              <a:t>Prof</a:t>
            </a:r>
            <a:r>
              <a:rPr lang="nb-NO" sz="2000" dirty="0"/>
              <a:t>. Bernhard </a:t>
            </a:r>
            <a:r>
              <a:rPr lang="nb-NO" sz="2000" dirty="0" err="1"/>
              <a:t>Landwehrmeyer</a:t>
            </a:r>
            <a:r>
              <a:rPr lang="nb-NO" sz="2000" dirty="0"/>
              <a:t>  10 min </a:t>
            </a:r>
          </a:p>
          <a:p>
            <a:r>
              <a:rPr lang="pl-PL" sz="2000" dirty="0"/>
              <a:t>Jak pandemia wpływa na prowadzone obecnie badania kliniczne i naukowe w HD</a:t>
            </a:r>
            <a:r>
              <a:rPr lang="nb-NO" sz="2000" dirty="0" smtClean="0"/>
              <a:t>? </a:t>
            </a:r>
            <a:endParaRPr lang="pl-PL" sz="2000" dirty="0" smtClean="0"/>
          </a:p>
          <a:p>
            <a:pPr marL="0" indent="0">
              <a:buNone/>
            </a:pPr>
            <a:r>
              <a:rPr lang="pl-PL" sz="2000" dirty="0" smtClean="0"/>
              <a:t>    </a:t>
            </a:r>
            <a:r>
              <a:rPr lang="nb-NO" sz="2000" dirty="0" smtClean="0"/>
              <a:t>Prof</a:t>
            </a:r>
            <a:r>
              <a:rPr lang="nb-NO" sz="2000" dirty="0"/>
              <a:t>. Bernhard 5 min  Landwehrmeyer </a:t>
            </a:r>
            <a:endParaRPr lang="pl-PL" sz="2000" dirty="0" smtClean="0"/>
          </a:p>
          <a:p>
            <a:r>
              <a:rPr lang="pl-PL" sz="2000" dirty="0" smtClean="0"/>
              <a:t>Jakie </a:t>
            </a:r>
            <a:r>
              <a:rPr lang="pl-PL" sz="2000" dirty="0"/>
              <a:t>są typowe wyzwania w sytuacji pandemii  i jak sobie z nimi mogą radzić pacjenci z HD i ich  rodziny?</a:t>
            </a:r>
          </a:p>
          <a:p>
            <a:pPr marL="0" indent="0">
              <a:buNone/>
            </a:pPr>
            <a:r>
              <a:rPr lang="pl-PL" sz="2000" dirty="0" smtClean="0"/>
              <a:t>    </a:t>
            </a:r>
            <a:r>
              <a:rPr lang="nb-NO" sz="2000" dirty="0" smtClean="0"/>
              <a:t>Prof </a:t>
            </a:r>
            <a:r>
              <a:rPr lang="nb-NO" sz="2000" dirty="0"/>
              <a:t>Hugh Rickards 15 min </a:t>
            </a:r>
          </a:p>
          <a:p>
            <a:r>
              <a:rPr lang="pl-PL" sz="2000" dirty="0"/>
              <a:t>Sesja </a:t>
            </a:r>
            <a:r>
              <a:rPr lang="pl-PL" sz="2000" dirty="0" smtClean="0"/>
              <a:t>pytań</a:t>
            </a:r>
            <a:r>
              <a:rPr lang="pl-PL" sz="2000" dirty="0"/>
              <a:t>  i odpowiedzi -  uczestnicy będą mogli zadawać pytania </a:t>
            </a:r>
            <a:r>
              <a:rPr lang="pl-PL" sz="2000" dirty="0" smtClean="0"/>
              <a:t>ekspertom -</a:t>
            </a:r>
            <a:r>
              <a:rPr lang="nb-NO" sz="2000" dirty="0" smtClean="0"/>
              <a:t> </a:t>
            </a:r>
            <a:r>
              <a:rPr lang="nb-NO" sz="2000" dirty="0"/>
              <a:t>45 min</a:t>
            </a:r>
            <a:r>
              <a:rPr lang="nb-NO" sz="1600" dirty="0"/>
              <a:t> </a:t>
            </a:r>
          </a:p>
          <a:p>
            <a:pPr lvl="1"/>
            <a:r>
              <a:rPr lang="pl-PL" sz="1600" dirty="0"/>
              <a:t>Będzie możliwość indywidualnego czatu z </a:t>
            </a:r>
            <a:r>
              <a:rPr lang="pl-PL" sz="1600" dirty="0" smtClean="0"/>
              <a:t>ekspertem </a:t>
            </a:r>
            <a:r>
              <a:rPr lang="pl-PL" sz="1600" dirty="0"/>
              <a:t>w ojczystym </a:t>
            </a:r>
            <a:r>
              <a:rPr lang="pl-PL" sz="1600" dirty="0" smtClean="0"/>
              <a:t>języku</a:t>
            </a:r>
            <a:endParaRPr lang="pl-PL" sz="1600" dirty="0"/>
          </a:p>
          <a:p>
            <a:pPr lvl="1"/>
            <a:endParaRPr lang="nb-NO" sz="1800" dirty="0"/>
          </a:p>
        </p:txBody>
      </p:sp>
      <p:pic>
        <p:nvPicPr>
          <p:cNvPr id="4" name="Bilde 3" descr="Et bilde som inneholder tegning, rom&#10;&#10;Automatisk generert beskrivelse">
            <a:extLst>
              <a:ext uri="{FF2B5EF4-FFF2-40B4-BE49-F238E27FC236}">
                <a16:creationId xmlns:a16="http://schemas.microsoft.com/office/drawing/2014/main" xmlns="" id="{48D31F58-CD82-4CC5-90DF-2DA57B3A5EC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35" y="212858"/>
            <a:ext cx="1810139" cy="1810139"/>
          </a:xfrm>
          <a:prstGeom prst="rect">
            <a:avLst/>
          </a:prstGeom>
        </p:spPr>
      </p:pic>
      <p:pic>
        <p:nvPicPr>
          <p:cNvPr id="5" name="Bilde 4">
            <a:extLst>
              <a:ext uri="{FF2B5EF4-FFF2-40B4-BE49-F238E27FC236}">
                <a16:creationId xmlns:a16="http://schemas.microsoft.com/office/drawing/2014/main" xmlns="" id="{3FA48DC4-CA03-4ADD-9B46-C6131C8AB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564" y="4835004"/>
            <a:ext cx="2657439" cy="1810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49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xmlns="" id="{577D1452-F0B7-431E-9A24-D3F7103D851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3" name="Rounded Rectangle 20">
            <a:extLst>
              <a:ext uri="{FF2B5EF4-FFF2-40B4-BE49-F238E27FC236}">
                <a16:creationId xmlns:a16="http://schemas.microsoft.com/office/drawing/2014/main" xmlns="" id="{A660F4F9-5DF5-4F15-BE6A-CD8648BB114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9211" y="559407"/>
            <a:ext cx="6594522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 descr="A close up of a map&#10;&#10;Description automatically generated">
            <a:extLst>
              <a:ext uri="{FF2B5EF4-FFF2-40B4-BE49-F238E27FC236}">
                <a16:creationId xmlns:a16="http://schemas.microsoft.com/office/drawing/2014/main" xmlns="" id="{D0A903A6-D1CA-7240-B2C9-19EE29951F3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211" y="-114229"/>
            <a:ext cx="11072429" cy="6858000"/>
          </a:xfrm>
          <a:prstGeom prst="rect">
            <a:avLst/>
          </a:prstGeom>
          <a:effectLst/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xmlns="" id="{5C42CD84-05D8-4D44-80E9-2810B2DEAC3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045753" y="2438401"/>
            <a:ext cx="3667036" cy="377952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anchorCtr="0" compatLnSpc="1">
            <a:prstTxWarp prst="textNoShape">
              <a:avLst/>
            </a:prstTxWarp>
            <a:norm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18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/>
            </a:r>
            <a:br>
              <a:rPr kumimoji="0" lang="nb-NO" altLang="nb-NO" sz="1800" b="0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</a:br>
            <a:endParaRPr kumimoji="0" lang="nb-NO" altLang="nb-NO" sz="1800" b="0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ea typeface="Times New Roman" panose="02020603050405020304" pitchFamily="18" charset="0"/>
              <a:cs typeface="Tahoma" panose="020B0604030504040204" pitchFamily="34" charset="0"/>
            </a:endParaRPr>
          </a:p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nb-NO" altLang="nb-NO" sz="18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3"/>
              </a:rPr>
              <a:t/>
            </a:r>
            <a:br>
              <a:rPr kumimoji="0" lang="nb-NO" altLang="nb-NO" sz="18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3"/>
              </a:rPr>
            </a:br>
            <a:r>
              <a:rPr kumimoji="0" lang="nb-NO" altLang="nb-NO" sz="18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3"/>
              </a:rPr>
              <a:t/>
            </a:r>
            <a:br>
              <a:rPr kumimoji="0" lang="nb-NO" altLang="nb-NO" sz="1800" b="1" i="0" u="none" strike="noStrike" cap="none" normalizeH="0" baseline="0" dirty="0">
                <a:ln>
                  <a:noFill/>
                </a:ln>
                <a:effectLst/>
                <a:latin typeface="Tahoma" panose="020B0604030504040204" pitchFamily="34" charset="0"/>
                <a:ea typeface="Times New Roman" panose="02020603050405020304" pitchFamily="18" charset="0"/>
                <a:cs typeface="Tahoma" panose="020B0604030504040204" pitchFamily="34" charset="0"/>
                <a:hlinkClick r:id="rId3"/>
              </a:rPr>
            </a:br>
            <a:endParaRPr kumimoji="0" lang="nb-NO" altLang="nb-NO" sz="1800" b="0" i="0" u="none" strike="noStrike" cap="none" normalizeH="0" baseline="0" dirty="0">
              <a:ln>
                <a:noFill/>
              </a:ln>
              <a:effectLst/>
              <a:latin typeface="Arial" panose="020B0604020202020204" pitchFamily="34" charset="0"/>
            </a:endParaRPr>
          </a:p>
        </p:txBody>
      </p:sp>
      <p:sp>
        <p:nvSpPr>
          <p:cNvPr id="4" name="Tittel 3">
            <a:extLst>
              <a:ext uri="{FF2B5EF4-FFF2-40B4-BE49-F238E27FC236}">
                <a16:creationId xmlns:a16="http://schemas.microsoft.com/office/drawing/2014/main" xmlns="" id="{2207AEFD-FB3C-4BCA-8237-C1A1A8DFE9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xmlns="" id="{F069AD91-E3DD-435B-BB55-64830C2DEF4D}"/>
              </a:ext>
            </a:extLst>
          </p:cNvPr>
          <p:cNvSpPr txBox="1"/>
          <p:nvPr/>
        </p:nvSpPr>
        <p:spPr>
          <a:xfrm>
            <a:off x="771787" y="1862356"/>
            <a:ext cx="26928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2" name="Prostokąt 1"/>
          <p:cNvSpPr/>
          <p:nvPr/>
        </p:nvSpPr>
        <p:spPr>
          <a:xfrm>
            <a:off x="838200" y="2231688"/>
            <a:ext cx="219807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>
                <a:solidFill>
                  <a:srgbClr val="000000"/>
                </a:solidFill>
              </a:rPr>
              <a:t>Kolorem żółtym oznaczono są kraje reprezentowane  przez ekspertów podczas webinarium. </a:t>
            </a:r>
            <a:r>
              <a:rPr lang="pl-PL" dirty="0">
                <a:solidFill>
                  <a:srgbClr val="000000"/>
                </a:solidFill>
              </a:rPr>
              <a:t>Możesz zadawać pytania w tych językach.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5231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182</Words>
  <Application>Microsoft Office PowerPoint</Application>
  <PresentationFormat>Panoramiczny</PresentationFormat>
  <Paragraphs>40</Paragraphs>
  <Slides>5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Tahoma</vt:lpstr>
      <vt:lpstr>Times New Roman</vt:lpstr>
      <vt:lpstr>Office-tema</vt:lpstr>
      <vt:lpstr>Choroba Huntingtona i pandemia Covid-19 –  trudna kombinacja </vt:lpstr>
      <vt:lpstr>Choroba Huntingtona panel expertów europejskich  z Polski dr Wioletta Krysa </vt:lpstr>
      <vt:lpstr>Link to sign up: https://zoom.us/j/284555212</vt:lpstr>
      <vt:lpstr>Agenda 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Huntington’s disease and the Covid-19 pandemic –  a difficult combination</dc:title>
  <dc:creator>Maria Phylis Kitema</dc:creator>
  <cp:lastModifiedBy>Danuta Lis</cp:lastModifiedBy>
  <cp:revision>14</cp:revision>
  <dcterms:created xsi:type="dcterms:W3CDTF">2020-04-01T09:57:56Z</dcterms:created>
  <dcterms:modified xsi:type="dcterms:W3CDTF">2020-04-01T19:37:42Z</dcterms:modified>
</cp:coreProperties>
</file>